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-215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9CEDE-43AD-43F3-979D-456304CA7D31}" type="datetimeFigureOut">
              <a:rPr lang="en-US" smtClean="0"/>
              <a:t>5/9/2010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2966E-12E6-401E-8FF7-2E9AB842A04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2966E-12E6-401E-8FF7-2E9AB842A042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60DE8C-FA96-4F43-B5EB-0CDBF935166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9330CF-FCBC-4421-B9BB-6A97D0A8534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A90981-45D1-4DFA-9BA6-3C4BBDFA51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7BD457-1D79-4413-94B9-A48BDB48FBD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3056E3-E629-4E2A-9DD7-ACBC27D5C5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1B9FAD-1936-4617-A573-DE49594516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BDA3D6-BF84-48BB-9AC5-F6569ABF6B8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96AA3F-4291-476E-915B-6A57872D9B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7EDBDA-4B07-4F68-92EE-AED741A97F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087435-B24A-4A9D-8234-3AD6CC0015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00BB61-56DB-4052-B4E5-DC8E1A3A18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B3DB49E5-8AD5-410F-A714-4445F6455E0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1113"/>
            <a:ext cx="9209088" cy="68341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6858000" y="3276600"/>
            <a:ext cx="2286000" cy="1735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IIA/B dividing line is posterior edge of internal jugular vein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200">
                <a:solidFill>
                  <a:srgbClr val="FF0000"/>
                </a:solidFill>
              </a:rPr>
              <a:t>Level II begins at lateral process of C1 (lateral skull base), extends medially to the carotid and paraspinal muscles, laterally to edge of SCM and platysma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6113463" y="2384425"/>
            <a:ext cx="12969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Medial pterygoid</a:t>
            </a:r>
          </a:p>
        </p:txBody>
      </p:sp>
      <p:sp>
        <p:nvSpPr>
          <p:cNvPr id="11271" name="Line 7"/>
          <p:cNvSpPr>
            <a:spLocks noChangeShapeType="1"/>
          </p:cNvSpPr>
          <p:nvPr/>
        </p:nvSpPr>
        <p:spPr bwMode="auto">
          <a:xfrm flipH="1">
            <a:off x="5257800" y="2590800"/>
            <a:ext cx="9144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60325" y="109538"/>
            <a:ext cx="1700213" cy="1552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Level II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Nasopharynx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Oropharynx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Hypopharynx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Larynx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Major salivary glands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  <a:p>
            <a:pPr algn="l"/>
            <a:r>
              <a:rPr lang="en-US" sz="1200">
                <a:solidFill>
                  <a:srgbClr val="FF0000"/>
                </a:solidFill>
              </a:rPr>
              <a:t>IIB more likely NP, OP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5932488" y="1774825"/>
            <a:ext cx="9779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Oral tongue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 flipH="1">
            <a:off x="4495800" y="1981200"/>
            <a:ext cx="14478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9525"/>
            <a:ext cx="9209088" cy="684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2286000" y="3733800"/>
            <a:ext cx="522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SCM</a:t>
            </a:r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 flipV="1">
            <a:off x="2743200" y="3733800"/>
            <a:ext cx="6858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1828800" y="3048000"/>
            <a:ext cx="6477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parotid</a:t>
            </a:r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2438400" y="3200400"/>
            <a:ext cx="6096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2041525" y="2243138"/>
            <a:ext cx="8096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masseter</a:t>
            </a:r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2743200" y="2438400"/>
            <a:ext cx="6858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4288"/>
            <a:ext cx="9209088" cy="683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019800" y="2209800"/>
            <a:ext cx="2895600" cy="639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IB starts at top of submandibular gland and is limited medially by the anterior belly of the digastric muscle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5867400" y="1828800"/>
            <a:ext cx="13239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Anterior digastric</a:t>
            </a:r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 flipH="1">
            <a:off x="5029200" y="1981200"/>
            <a:ext cx="9144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6400800" y="2895600"/>
            <a:ext cx="16256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Retromandibular vein</a:t>
            </a:r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 flipH="1">
            <a:off x="5715000" y="3048000"/>
            <a:ext cx="7620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1676400" y="2209800"/>
            <a:ext cx="16160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Submandibular gland</a:t>
            </a: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3200400" y="2438400"/>
            <a:ext cx="6096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0" y="152400"/>
            <a:ext cx="1690688" cy="1004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Level IB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Oral cavity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Anterior nasal cavity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Submandibular gland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Soft tissue of mid-face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9525"/>
            <a:ext cx="9209088" cy="684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4288"/>
            <a:ext cx="9209088" cy="683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2247900" y="2765425"/>
            <a:ext cx="6477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parotid</a:t>
            </a:r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2819400" y="2895600"/>
            <a:ext cx="4572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152400" y="152400"/>
            <a:ext cx="1849438" cy="1004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Level IA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Lower lip, floor of mouth,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Anterior oral tongue,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anterior alveolar ridge</a:t>
            </a:r>
          </a:p>
          <a:p>
            <a:pPr algn="l"/>
            <a:endParaRPr 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4288"/>
            <a:ext cx="9209088" cy="683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2133600" y="3581400"/>
            <a:ext cx="522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SCM</a:t>
            </a:r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2590800" y="3657600"/>
            <a:ext cx="7620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5802313" y="1981200"/>
            <a:ext cx="33416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IB limited by post edge of submandibular gland</a:t>
            </a:r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 flipH="1">
            <a:off x="5410200" y="2286000"/>
            <a:ext cx="6096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6629400" y="3429000"/>
            <a:ext cx="2286000" cy="1552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Level IIA/B dividing line is posterior edge of internal jugular vein</a:t>
            </a:r>
          </a:p>
          <a:p>
            <a:endParaRPr lang="en-US" sz="1200">
              <a:solidFill>
                <a:srgbClr val="FF0000"/>
              </a:solidFill>
            </a:endParaRPr>
          </a:p>
          <a:p>
            <a:r>
              <a:rPr lang="en-US" sz="1200">
                <a:solidFill>
                  <a:srgbClr val="FF0000"/>
                </a:solidFill>
              </a:rPr>
              <a:t>Level II extends medially to carotid artery, paraspinal muscles, laterally to the edge of the SCM and platysma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2209800" y="2057400"/>
            <a:ext cx="12065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Base of tongue</a:t>
            </a:r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3429000" y="2209800"/>
            <a:ext cx="11430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4763"/>
            <a:ext cx="9209088" cy="685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14288"/>
            <a:ext cx="9169400" cy="683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066800" y="2743200"/>
            <a:ext cx="1498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Mandibular condyle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09600" y="3581400"/>
            <a:ext cx="17287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External auditory canal</a:t>
            </a:r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1143000" y="4343400"/>
            <a:ext cx="12731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Mastoid air cells</a:t>
            </a:r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2514600" y="2895600"/>
            <a:ext cx="9144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2286000" y="3733800"/>
            <a:ext cx="762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 flipV="1">
            <a:off x="2514600" y="4114800"/>
            <a:ext cx="7620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6096000" y="2286000"/>
            <a:ext cx="22002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Coronoid process of mandible</a:t>
            </a:r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 flipH="1">
            <a:off x="5486400" y="2438400"/>
            <a:ext cx="6858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23813"/>
            <a:ext cx="9209088" cy="681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5791200" y="2438400"/>
            <a:ext cx="27432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4288"/>
            <a:ext cx="9209088" cy="683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943600" y="4572000"/>
            <a:ext cx="14493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Level V begins at</a:t>
            </a:r>
          </a:p>
          <a:p>
            <a:r>
              <a:rPr lang="en-US" sz="1200">
                <a:solidFill>
                  <a:srgbClr val="FF0000"/>
                </a:solidFill>
              </a:rPr>
              <a:t>level of hyoid bone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2971800" y="1828800"/>
            <a:ext cx="9509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Hyoid bone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3810000" y="2057400"/>
            <a:ext cx="6858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5638800" y="2438400"/>
            <a:ext cx="28019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Retropharyngeal nodes terminate at level of hyoid bone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52400" y="152400"/>
            <a:ext cx="1516063" cy="1370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Level V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Nasopharynx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Oropharynx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Subglottis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Hypopharynx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Cervical esophagus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Thyroid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19050"/>
            <a:ext cx="9169400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629400" y="3276600"/>
            <a:ext cx="2286000" cy="639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Level II ends at body of hyoid bone (surgically, ends at carotid bifurcation)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5257800" y="2133600"/>
            <a:ext cx="14001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IB ends mid-hyoid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4763"/>
            <a:ext cx="9209088" cy="685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5546725" y="2243138"/>
            <a:ext cx="11477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Pyriform sinus</a:t>
            </a:r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 flipH="1">
            <a:off x="4953000" y="2438400"/>
            <a:ext cx="6858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6232525" y="3005138"/>
            <a:ext cx="15763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Internal Jugular Vein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5927725" y="2547938"/>
            <a:ext cx="16716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Internal Carotid Artery</a:t>
            </a:r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 flipH="1">
            <a:off x="5181600" y="2667000"/>
            <a:ext cx="7620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H="1">
            <a:off x="5486400" y="3124200"/>
            <a:ext cx="7620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2346325" y="2776538"/>
            <a:ext cx="5222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SCM</a:t>
            </a:r>
          </a:p>
        </p:txBody>
      </p:sp>
      <p:sp>
        <p:nvSpPr>
          <p:cNvPr id="24588" name="Line 12"/>
          <p:cNvSpPr>
            <a:spLocks noChangeShapeType="1"/>
          </p:cNvSpPr>
          <p:nvPr/>
        </p:nvSpPr>
        <p:spPr bwMode="auto">
          <a:xfrm>
            <a:off x="2819400" y="2971800"/>
            <a:ext cx="6858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6477000" y="3810000"/>
            <a:ext cx="23558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Level III starts below hyoid bone</a:t>
            </a:r>
          </a:p>
        </p:txBody>
      </p:sp>
      <p:sp>
        <p:nvSpPr>
          <p:cNvPr id="24590" name="Line 14"/>
          <p:cNvSpPr>
            <a:spLocks noChangeShapeType="1"/>
          </p:cNvSpPr>
          <p:nvPr/>
        </p:nvSpPr>
        <p:spPr bwMode="auto">
          <a:xfrm flipH="1">
            <a:off x="4724400" y="1981200"/>
            <a:ext cx="6096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5334000" y="1828800"/>
            <a:ext cx="9509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Hyoid bone</a:t>
            </a: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6324600" y="4114800"/>
            <a:ext cx="2670175" cy="1004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Medial limit is internal carotid, and paraspinal muscles</a:t>
            </a:r>
          </a:p>
          <a:p>
            <a:r>
              <a:rPr lang="en-US" sz="1200">
                <a:solidFill>
                  <a:srgbClr val="FF0000"/>
                </a:solidFill>
              </a:rPr>
              <a:t>Lateral limit is medial edge of SCM</a:t>
            </a:r>
          </a:p>
          <a:p>
            <a:r>
              <a:rPr lang="en-US" sz="1200">
                <a:solidFill>
                  <a:srgbClr val="FF0000"/>
                </a:solidFill>
              </a:rPr>
              <a:t>Posterior limit is posterior edge of SCM</a:t>
            </a:r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 flipH="1" flipV="1">
            <a:off x="5867400" y="4038600"/>
            <a:ext cx="6096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6019800" y="2743200"/>
            <a:ext cx="17224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External Carotid Artery</a:t>
            </a:r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 flipH="1">
            <a:off x="5257800" y="2895600"/>
            <a:ext cx="7620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6248400" y="3352800"/>
            <a:ext cx="162718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External Jugular Vein</a:t>
            </a:r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 flipH="1" flipV="1">
            <a:off x="5943600" y="3352800"/>
            <a:ext cx="3048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152400" y="152400"/>
            <a:ext cx="1077913" cy="1187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Level III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Oral cavity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Nasopharynx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Oropharynx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Hypopharynx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Larynx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2514600" y="2133600"/>
            <a:ext cx="13335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Superior horn of thyroid cartilage</a:t>
            </a:r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3733800" y="2514600"/>
            <a:ext cx="4572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3108325" y="1633538"/>
            <a:ext cx="80010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Epiglottis</a:t>
            </a: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3886200" y="1828800"/>
            <a:ext cx="68580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4288"/>
            <a:ext cx="9209088" cy="683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638800" y="2667000"/>
            <a:ext cx="17811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Common Carotid Artery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 flipH="1">
            <a:off x="5181600" y="2819400"/>
            <a:ext cx="5334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9525"/>
            <a:ext cx="9209088" cy="684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156325" y="3614738"/>
            <a:ext cx="12319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Vertebral artery</a:t>
            </a:r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 flipH="1" flipV="1">
            <a:off x="5029200" y="3581400"/>
            <a:ext cx="12192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5562600" y="5410200"/>
            <a:ext cx="8509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Trapezius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3048000" y="5181600"/>
            <a:ext cx="17033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Deep cervical muscles</a:t>
            </a:r>
          </a:p>
          <a:p>
            <a:r>
              <a:rPr lang="en-US" sz="1200">
                <a:solidFill>
                  <a:srgbClr val="FF0000"/>
                </a:solidFill>
              </a:rPr>
              <a:t>(rectus, longus)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6172200" y="4572000"/>
            <a:ext cx="8080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Scalenes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6019800" y="5029200"/>
            <a:ext cx="13398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Levator scapulae</a:t>
            </a:r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H="1" flipV="1">
            <a:off x="5562600" y="4876800"/>
            <a:ext cx="762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 flipV="1">
            <a:off x="4724400" y="4419600"/>
            <a:ext cx="22860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 flipH="1" flipV="1">
            <a:off x="5257800" y="3962400"/>
            <a:ext cx="9144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 flipH="1" flipV="1">
            <a:off x="5638800" y="4495800"/>
            <a:ext cx="3810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 flipV="1">
            <a:off x="4724400" y="4724400"/>
            <a:ext cx="3810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9525"/>
            <a:ext cx="9209088" cy="684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6248400" y="3886200"/>
            <a:ext cx="2438400" cy="1004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Level V extends anterior to the SCM, posterior to the trapezius, laterally to the platysma and skin, and medially to the paraspinal muscles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19050"/>
            <a:ext cx="9169400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477000" y="2971800"/>
            <a:ext cx="22860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2667000" y="1981200"/>
            <a:ext cx="13065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Thyroid cartilage</a:t>
            </a:r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>
            <a:off x="3962400" y="2133600"/>
            <a:ext cx="3810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3886200" y="2133600"/>
            <a:ext cx="1524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5029200" y="1905000"/>
            <a:ext cx="11049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Thyroid notch</a:t>
            </a: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H="1">
            <a:off x="4572000" y="2057400"/>
            <a:ext cx="5334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6400800" y="2133600"/>
            <a:ext cx="13144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Lateral pterygoid</a:t>
            </a:r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 flipH="1">
            <a:off x="5334000" y="2286000"/>
            <a:ext cx="10668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6080125" y="1862138"/>
            <a:ext cx="16859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Lateral pterygoid plate</a:t>
            </a:r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 flipH="1">
            <a:off x="5029200" y="1981200"/>
            <a:ext cx="10668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2270125" y="1328738"/>
            <a:ext cx="8842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temporalis</a:t>
            </a: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3124200" y="1447800"/>
            <a:ext cx="533400" cy="1295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1660525" y="2166938"/>
            <a:ext cx="8096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masseter</a:t>
            </a:r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2362200" y="2286000"/>
            <a:ext cx="9144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6477000" y="3581400"/>
            <a:ext cx="2057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Prevertebral muscles (longus colli and capitus)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H="1" flipV="1">
            <a:off x="4876800" y="3352800"/>
            <a:ext cx="18288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12" name="Rectangle 16"/>
          <p:cNvSpPr>
            <a:spLocks noChangeArrowheads="1"/>
          </p:cNvSpPr>
          <p:nvPr/>
        </p:nvSpPr>
        <p:spPr bwMode="auto">
          <a:xfrm>
            <a:off x="152400" y="152400"/>
            <a:ext cx="2362200" cy="1462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RP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Nasopharynx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Pharyngeal wall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Soft palate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Pharyngeal tumors with other neck nodes (+)</a:t>
            </a:r>
          </a:p>
          <a:p>
            <a:pPr algn="l">
              <a:spcBef>
                <a:spcPct val="50000"/>
              </a:spcBef>
            </a:pPr>
            <a:endParaRPr 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3114675" y="2362200"/>
            <a:ext cx="8255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Arytenoid</a:t>
            </a:r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3886200" y="2590800"/>
            <a:ext cx="3810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19050"/>
            <a:ext cx="9169400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2362200" y="2057400"/>
            <a:ext cx="15700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False and true cords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3886200" y="2286000"/>
            <a:ext cx="5334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5410200" y="2514600"/>
            <a:ext cx="6731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Carotid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5791200" y="2895600"/>
            <a:ext cx="12303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Internal Jugular</a:t>
            </a:r>
          </a:p>
        </p:txBody>
      </p:sp>
      <p:sp>
        <p:nvSpPr>
          <p:cNvPr id="33799" name="Line 7"/>
          <p:cNvSpPr>
            <a:spLocks noChangeShapeType="1"/>
          </p:cNvSpPr>
          <p:nvPr/>
        </p:nvSpPr>
        <p:spPr bwMode="auto">
          <a:xfrm flipH="1">
            <a:off x="5105400" y="2667000"/>
            <a:ext cx="3810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800" name="Line 8"/>
          <p:cNvSpPr>
            <a:spLocks noChangeShapeType="1"/>
          </p:cNvSpPr>
          <p:nvPr/>
        </p:nvSpPr>
        <p:spPr bwMode="auto">
          <a:xfrm flipH="1">
            <a:off x="5334000" y="3048000"/>
            <a:ext cx="5334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6477000" y="3276600"/>
            <a:ext cx="12811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External Jugular</a:t>
            </a:r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 flipH="1">
            <a:off x="6172200" y="3429000"/>
            <a:ext cx="3810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19050"/>
            <a:ext cx="9169400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4800600" y="2133600"/>
            <a:ext cx="27749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Level VI begins below thyroid cartilage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6324600" y="3124200"/>
            <a:ext cx="1676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Level V extends to anterior trapezius</a:t>
            </a: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667000" y="4114800"/>
            <a:ext cx="40386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flipH="1">
            <a:off x="6781800" y="3581400"/>
            <a:ext cx="3810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5943600" y="2590800"/>
            <a:ext cx="2057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Posterior SCM dividing Levels III and V</a:t>
            </a:r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 flipH="1">
            <a:off x="5943600" y="2819400"/>
            <a:ext cx="3048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4830" name="Text Box 14"/>
          <p:cNvSpPr txBox="1">
            <a:spLocks noChangeArrowheads="1"/>
          </p:cNvSpPr>
          <p:nvPr/>
        </p:nvSpPr>
        <p:spPr bwMode="auto">
          <a:xfrm>
            <a:off x="152400" y="228600"/>
            <a:ext cx="1516063" cy="1187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Level VI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Thyroid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Glottis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Subglottis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Hypopharynx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Cervical esophagus</a:t>
            </a:r>
          </a:p>
        </p:txBody>
      </p:sp>
      <p:sp>
        <p:nvSpPr>
          <p:cNvPr id="34831" name="Text Box 15"/>
          <p:cNvSpPr txBox="1">
            <a:spLocks noChangeArrowheads="1"/>
          </p:cNvSpPr>
          <p:nvPr/>
        </p:nvSpPr>
        <p:spPr bwMode="auto">
          <a:xfrm>
            <a:off x="2667000" y="2209800"/>
            <a:ext cx="13065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Thyroid cartilage</a:t>
            </a:r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3886200" y="2438400"/>
            <a:ext cx="3810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19050"/>
            <a:ext cx="9169400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2590800" y="1981200"/>
            <a:ext cx="15113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Inferior horn of thyroid cartilage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3886200" y="2362200"/>
            <a:ext cx="2286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5029200" y="2133600"/>
            <a:ext cx="133191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Common Carotid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 flipH="1">
            <a:off x="5029200" y="2362200"/>
            <a:ext cx="7620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5526088" y="2384425"/>
            <a:ext cx="15763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Internal Jugular Vein</a:t>
            </a:r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5334000" y="2514600"/>
            <a:ext cx="2286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6629400" y="2819400"/>
            <a:ext cx="1600200" cy="639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Level V ends at</a:t>
            </a:r>
          </a:p>
          <a:p>
            <a:r>
              <a:rPr lang="en-US" sz="1200">
                <a:solidFill>
                  <a:srgbClr val="FF0000"/>
                </a:solidFill>
              </a:rPr>
              <a:t>level of cervical transverse vessels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486400" y="2133600"/>
            <a:ext cx="2938463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Level IV starts below the cricoid cartilage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3733800" y="2133600"/>
            <a:ext cx="127158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Cricoid cartilage</a:t>
            </a:r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4038600" y="2362200"/>
            <a:ext cx="2286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2971800" y="2286000"/>
            <a:ext cx="52228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SCM</a:t>
            </a:r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>
            <a:off x="3429000" y="2438400"/>
            <a:ext cx="2286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152400" y="228600"/>
            <a:ext cx="1516063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Level IV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Hypopharynx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Larynx</a:t>
            </a:r>
          </a:p>
          <a:p>
            <a:pPr algn="l"/>
            <a:r>
              <a:rPr lang="en-US" sz="1200">
                <a:solidFill>
                  <a:srgbClr val="FF0000"/>
                </a:solidFill>
              </a:rPr>
              <a:t>Cervical esophagus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23813"/>
            <a:ext cx="9209088" cy="681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23813"/>
            <a:ext cx="9169400" cy="681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5181600" y="1905000"/>
            <a:ext cx="21240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Level IV ends 2 cm above the sternoclavicular joint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1750" y="14288"/>
            <a:ext cx="9209088" cy="683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6477000" y="2819400"/>
            <a:ext cx="12223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Internal Carotid</a:t>
            </a:r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H="1">
            <a:off x="5257800" y="2971800"/>
            <a:ext cx="12192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23813"/>
            <a:ext cx="9169400" cy="681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23813"/>
            <a:ext cx="9209088" cy="681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19050"/>
            <a:ext cx="9169400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23813"/>
            <a:ext cx="9169400" cy="681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5822950" y="1981200"/>
            <a:ext cx="1841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23813"/>
            <a:ext cx="9169400" cy="681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4805363" y="1927225"/>
            <a:ext cx="207645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Level VI ends at manubrium</a:t>
            </a:r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 flipH="1">
            <a:off x="4419600" y="2057400"/>
            <a:ext cx="4572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23813"/>
            <a:ext cx="9169400" cy="681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4288"/>
            <a:ext cx="9209088" cy="683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613525" y="3157538"/>
            <a:ext cx="121443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Styloid process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 flipH="1">
            <a:off x="5486400" y="3276600"/>
            <a:ext cx="11430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1203325" y="2471738"/>
            <a:ext cx="1625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Retromandibular vein</a:t>
            </a: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743200" y="2590800"/>
            <a:ext cx="5334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6232525" y="3690938"/>
            <a:ext cx="15763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Internal Jugular Vein</a:t>
            </a: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H="1" flipV="1">
            <a:off x="5257800" y="3505200"/>
            <a:ext cx="9906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037263" y="2308225"/>
            <a:ext cx="12969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Medial pterygoid</a:t>
            </a:r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 flipH="1">
            <a:off x="5105400" y="2438400"/>
            <a:ext cx="9906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6400800" y="2819400"/>
            <a:ext cx="12223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Internal Carotid</a:t>
            </a:r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 flipH="1">
            <a:off x="5105400" y="2971800"/>
            <a:ext cx="12954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23813"/>
            <a:ext cx="9209088" cy="681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1750" y="19050"/>
            <a:ext cx="9209088" cy="682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6384925" y="3614738"/>
            <a:ext cx="2100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0000"/>
                </a:solidFill>
              </a:rPr>
              <a:t>Dens – C2 odontoid process</a:t>
            </a:r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 flipH="1" flipV="1">
            <a:off x="4495800" y="3581400"/>
            <a:ext cx="19050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5775325" y="1633538"/>
            <a:ext cx="1841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503</Words>
  <Application>Microsoft Office PowerPoint</Application>
  <PresentationFormat>On-screen Show (4:3)</PresentationFormat>
  <Paragraphs>173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Arial</vt:lpstr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RADONC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 McDonald</dc:creator>
  <cp:lastModifiedBy>chome</cp:lastModifiedBy>
  <cp:revision>18</cp:revision>
  <dcterms:created xsi:type="dcterms:W3CDTF">2006-05-22T18:01:44Z</dcterms:created>
  <dcterms:modified xsi:type="dcterms:W3CDTF">2010-05-09T20:32:57Z</dcterms:modified>
</cp:coreProperties>
</file>